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1" r:id="rId4"/>
    <p:sldId id="265" r:id="rId5"/>
    <p:sldId id="264"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32" autoAdjust="0"/>
    <p:restoredTop sz="94660"/>
  </p:normalViewPr>
  <p:slideViewPr>
    <p:cSldViewPr snapToGrid="0">
      <p:cViewPr varScale="1">
        <p:scale>
          <a:sx n="82" d="100"/>
          <a:sy n="82" d="100"/>
        </p:scale>
        <p:origin x="197" y="77"/>
      </p:cViewPr>
      <p:guideLst/>
    </p:cSldViewPr>
  </p:slideViewPr>
  <p:notesTextViewPr>
    <p:cViewPr>
      <p:scale>
        <a:sx n="3" d="2"/>
        <a:sy n="3" d="2"/>
      </p:scale>
      <p:origin x="0" y="0"/>
    </p:cViewPr>
  </p:notesTextViewPr>
  <p:notesViewPr>
    <p:cSldViewPr snapToGrid="0">
      <p:cViewPr>
        <p:scale>
          <a:sx n="58" d="100"/>
          <a:sy n="58" d="100"/>
        </p:scale>
        <p:origin x="254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C99F2-A449-4567-9301-4CF7EEE0D493}"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FF1F2-8F1D-4C37-A16D-347AC1CAA28A}" type="slidenum">
              <a:rPr lang="en-GB" smtClean="0"/>
              <a:t>‹#›</a:t>
            </a:fld>
            <a:endParaRPr lang="en-GB"/>
          </a:p>
        </p:txBody>
      </p:sp>
    </p:spTree>
    <p:extLst>
      <p:ext uri="{BB962C8B-B14F-4D97-AF65-F5344CB8AC3E}">
        <p14:creationId xmlns:p14="http://schemas.microsoft.com/office/powerpoint/2010/main" val="260137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nsumerduty.org/about/consumer-duty-alliance-standar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nsumerdut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short presentation about the new Consumer Duty Alliance. </a:t>
            </a:r>
          </a:p>
          <a:p>
            <a:endParaRPr lang="en-GB" dirty="0"/>
          </a:p>
          <a:p>
            <a:r>
              <a:rPr lang="en-GB" dirty="0"/>
              <a:t>The Alliance is about YOU the financial adviser and how together we can ensure that the consumer understands the value of professional advice and derives consistently good outcomes when engaging with an Alliance member.</a:t>
            </a:r>
          </a:p>
        </p:txBody>
      </p:sp>
      <p:sp>
        <p:nvSpPr>
          <p:cNvPr id="4" name="Slide Number Placeholder 3"/>
          <p:cNvSpPr>
            <a:spLocks noGrp="1"/>
          </p:cNvSpPr>
          <p:nvPr>
            <p:ph type="sldNum" sz="quarter" idx="5"/>
          </p:nvPr>
        </p:nvSpPr>
        <p:spPr/>
        <p:txBody>
          <a:bodyPr/>
          <a:lstStyle/>
          <a:p>
            <a:fld id="{A2EFF1F2-8F1D-4C37-A16D-347AC1CAA28A}" type="slidenum">
              <a:rPr lang="en-GB" smtClean="0"/>
              <a:t>1</a:t>
            </a:fld>
            <a:endParaRPr lang="en-GB"/>
          </a:p>
        </p:txBody>
      </p:sp>
    </p:spTree>
    <p:extLst>
      <p:ext uri="{BB962C8B-B14F-4D97-AF65-F5344CB8AC3E}">
        <p14:creationId xmlns:p14="http://schemas.microsoft.com/office/powerpoint/2010/main" val="79489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386D"/>
                </a:solidFill>
                <a:effectLst/>
                <a:latin typeface="Montserrat" panose="00000500000000000000" pitchFamily="2" charset="0"/>
              </a:rPr>
              <a:t>The Consumer Duty Alliance is an independent, not-for-profit organisation aiming to help the financial advice &amp; planning sector successfully implement the FCA’s Consumer Duty over the coming months and years. </a:t>
            </a:r>
          </a:p>
          <a:p>
            <a:endParaRPr lang="en-GB" dirty="0">
              <a:solidFill>
                <a:srgbClr val="4D386D"/>
              </a:solidFill>
              <a:latin typeface="Montserrat" panose="00000500000000000000" pitchFamily="2" charset="0"/>
            </a:endParaRPr>
          </a:p>
          <a:p>
            <a:r>
              <a:rPr lang="en-GB" b="0" i="0" dirty="0">
                <a:solidFill>
                  <a:srgbClr val="4D386D"/>
                </a:solidFill>
                <a:effectLst/>
                <a:latin typeface="Montserrat" panose="00000500000000000000" pitchFamily="2" charset="0"/>
              </a:rPr>
              <a:t>The Alliance launched 9 March 2023 and is free to join for all personal finance sector individuals and firms who want to influence, share and learn from good practice; from regulatory rules and expectations through to business-as-usual policies.</a:t>
            </a:r>
          </a:p>
          <a:p>
            <a:endParaRPr lang="en-GB" dirty="0">
              <a:solidFill>
                <a:srgbClr val="4D386D"/>
              </a:solidFill>
              <a:latin typeface="Montserrat" panose="00000500000000000000" pitchFamily="2" charset="0"/>
            </a:endParaRPr>
          </a:p>
          <a:p>
            <a:r>
              <a:rPr lang="en-GB" dirty="0">
                <a:solidFill>
                  <a:srgbClr val="4D386D"/>
                </a:solidFill>
                <a:latin typeface="Montserrat" panose="00000500000000000000" pitchFamily="2" charset="0"/>
              </a:rPr>
              <a:t>As an Alliance member you will become part of a non commercial professional body, part of a network supporting good practice in respect of good consumer outcomes, and a supporter of a truly independent voice for the personal finance sector.</a:t>
            </a:r>
          </a:p>
          <a:p>
            <a:endParaRPr lang="en-GB" dirty="0">
              <a:solidFill>
                <a:srgbClr val="4D386D"/>
              </a:solidFill>
              <a:latin typeface="Montserrat" panose="00000500000000000000" pitchFamily="2" charset="0"/>
            </a:endParaRPr>
          </a:p>
          <a:p>
            <a:r>
              <a:rPr lang="en-GB" dirty="0">
                <a:solidFill>
                  <a:srgbClr val="4D386D"/>
                </a:solidFill>
                <a:latin typeface="Montserrat" panose="00000500000000000000" pitchFamily="2" charset="0"/>
              </a:rPr>
              <a:t>In other words, part of a dedicated body for the Personal Finance profession, run by the profession, a body that also forms a basis for collaboration across professional services</a:t>
            </a:r>
          </a:p>
          <a:p>
            <a:endParaRPr lang="en-GB" dirty="0">
              <a:solidFill>
                <a:srgbClr val="4D386D"/>
              </a:solidFill>
              <a:latin typeface="Montserrat" panose="00000500000000000000" pitchFamily="2" charset="0"/>
            </a:endParaRPr>
          </a:p>
          <a:p>
            <a:endParaRPr lang="en-GB" dirty="0">
              <a:solidFill>
                <a:srgbClr val="4D386D"/>
              </a:solidFill>
              <a:latin typeface="Montserrat" panose="00000500000000000000" pitchFamily="2" charset="0"/>
            </a:endParaRPr>
          </a:p>
          <a:p>
            <a:endParaRPr lang="en-GB" dirty="0">
              <a:solidFill>
                <a:srgbClr val="4D386D"/>
              </a:solidFill>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A2EFF1F2-8F1D-4C37-A16D-347AC1CAA28A}" type="slidenum">
              <a:rPr lang="en-GB" smtClean="0"/>
              <a:t>2</a:t>
            </a:fld>
            <a:endParaRPr lang="en-GB"/>
          </a:p>
        </p:txBody>
      </p:sp>
    </p:spTree>
    <p:extLst>
      <p:ext uri="{BB962C8B-B14F-4D97-AF65-F5344CB8AC3E}">
        <p14:creationId xmlns:p14="http://schemas.microsoft.com/office/powerpoint/2010/main" val="24253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386D"/>
                </a:solidFill>
                <a:effectLst/>
                <a:latin typeface="Montserrat" panose="00000500000000000000" pitchFamily="2" charset="0"/>
              </a:rPr>
              <a:t>Becoming a Member is easy.</a:t>
            </a:r>
          </a:p>
          <a:p>
            <a:endParaRPr lang="en-GB" dirty="0">
              <a:solidFill>
                <a:srgbClr val="4D386D"/>
              </a:solidFill>
              <a:latin typeface="Montserrat" panose="00000500000000000000" pitchFamily="2" charset="0"/>
            </a:endParaRPr>
          </a:p>
          <a:p>
            <a:r>
              <a:rPr lang="en-GB" b="0" i="0" dirty="0">
                <a:solidFill>
                  <a:srgbClr val="4D386D"/>
                </a:solidFill>
                <a:effectLst/>
                <a:latin typeface="Montserrat" panose="00000500000000000000" pitchFamily="2" charset="0"/>
              </a:rPr>
              <a:t>By committing the adhere to the Alliance's </a:t>
            </a:r>
            <a:r>
              <a:rPr lang="en-GB" b="0" i="0" u="sng" dirty="0">
                <a:solidFill>
                  <a:srgbClr val="4D386D"/>
                </a:solidFill>
                <a:effectLst/>
                <a:latin typeface="Montserrat" panose="00000500000000000000" pitchFamily="2" charset="0"/>
                <a:hlinkClick r:id="rId3"/>
              </a:rPr>
              <a:t>Code of Professional Standards</a:t>
            </a:r>
            <a:r>
              <a:rPr lang="en-GB" b="0" i="0" dirty="0">
                <a:solidFill>
                  <a:srgbClr val="4D386D"/>
                </a:solidFill>
                <a:effectLst/>
                <a:latin typeface="Montserrat" panose="00000500000000000000" pitchFamily="2" charset="0"/>
              </a:rPr>
              <a:t>, you can become a Member and be able to download a unique digital Member badge to promote your involvement with the Alliance, either as an Associate member (for firms) or a member (for you as an individual). </a:t>
            </a:r>
          </a:p>
          <a:p>
            <a:endParaRPr lang="en-GB" dirty="0">
              <a:solidFill>
                <a:srgbClr val="4D386D"/>
              </a:solidFill>
              <a:latin typeface="Montserrat" panose="00000500000000000000" pitchFamily="2" charset="0"/>
            </a:endParaRPr>
          </a:p>
          <a:p>
            <a:r>
              <a:rPr lang="en-GB" b="0" i="0" dirty="0">
                <a:solidFill>
                  <a:srgbClr val="4D386D"/>
                </a:solidFill>
                <a:effectLst/>
                <a:latin typeface="Montserrat" panose="00000500000000000000" pitchFamily="2" charset="0"/>
              </a:rPr>
              <a:t>We will also provide you with a new Consumer Guide to the Code of Professional Standards which explains the benefits to clients (and prospects) of working with an Alliance Member.</a:t>
            </a:r>
          </a:p>
          <a:p>
            <a:endParaRPr lang="en-GB" dirty="0">
              <a:solidFill>
                <a:srgbClr val="4D386D"/>
              </a:solidFill>
              <a:latin typeface="Montserrat" panose="00000500000000000000" pitchFamily="2" charset="0"/>
            </a:endParaRPr>
          </a:p>
          <a:p>
            <a:endParaRPr lang="en-GB" dirty="0"/>
          </a:p>
        </p:txBody>
      </p:sp>
      <p:sp>
        <p:nvSpPr>
          <p:cNvPr id="4" name="Slide Number Placeholder 3"/>
          <p:cNvSpPr>
            <a:spLocks noGrp="1"/>
          </p:cNvSpPr>
          <p:nvPr>
            <p:ph type="sldNum" sz="quarter" idx="5"/>
          </p:nvPr>
        </p:nvSpPr>
        <p:spPr/>
        <p:txBody>
          <a:bodyPr/>
          <a:lstStyle/>
          <a:p>
            <a:fld id="{A2EFF1F2-8F1D-4C37-A16D-347AC1CAA28A}" type="slidenum">
              <a:rPr lang="en-GB" smtClean="0"/>
              <a:t>3</a:t>
            </a:fld>
            <a:endParaRPr lang="en-GB"/>
          </a:p>
        </p:txBody>
      </p:sp>
    </p:spTree>
    <p:extLst>
      <p:ext uri="{BB962C8B-B14F-4D97-AF65-F5344CB8AC3E}">
        <p14:creationId xmlns:p14="http://schemas.microsoft.com/office/powerpoint/2010/main" val="75199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ontserrat" panose="00000500000000000000" pitchFamily="2" charset="0"/>
              </a:rPr>
              <a:t>The Alliance will also be setting up a number of sector Forums that members will be able to participate in, including</a:t>
            </a:r>
          </a:p>
          <a:p>
            <a:endParaRPr lang="en-GB" dirty="0">
              <a:latin typeface="Montserrat" panose="00000500000000000000" pitchFamily="2" charset="0"/>
            </a:endParaRPr>
          </a:p>
          <a:p>
            <a:r>
              <a:rPr lang="en-GB" dirty="0">
                <a:latin typeface="Montserrat" panose="00000500000000000000" pitchFamily="2" charset="0"/>
              </a:rPr>
              <a:t>A Technology Forum chaired by Ian McKenna to explore how technology can help firms to meet Consumer Duty requirements, for example evidencing the delivery of good client outcomes.</a:t>
            </a:r>
          </a:p>
          <a:p>
            <a:endParaRPr lang="en-GB" dirty="0">
              <a:latin typeface="Montserrat" panose="00000500000000000000" pitchFamily="2" charset="0"/>
            </a:endParaRPr>
          </a:p>
          <a:p>
            <a:r>
              <a:rPr lang="en-GB" dirty="0">
                <a:latin typeface="Montserrat" panose="00000500000000000000" pitchFamily="2" charset="0"/>
              </a:rPr>
              <a:t>A Financial Planning Forum, to be Chaired by Nick </a:t>
            </a:r>
            <a:r>
              <a:rPr lang="en-GB" dirty="0" err="1">
                <a:latin typeface="Montserrat" panose="00000500000000000000" pitchFamily="2" charset="0"/>
              </a:rPr>
              <a:t>Cann</a:t>
            </a:r>
            <a:r>
              <a:rPr lang="en-GB" dirty="0">
                <a:latin typeface="Montserrat" panose="00000500000000000000" pitchFamily="2" charset="0"/>
              </a:rPr>
              <a:t>, focusing on the creation of good practice guides and methodologies supporting the wider development of financial planning as a practice and aligned to a firm's Consumer Duty objectives.</a:t>
            </a:r>
          </a:p>
          <a:p>
            <a:endParaRPr lang="en-GB" dirty="0">
              <a:latin typeface="Montserrat" panose="00000500000000000000" pitchFamily="2" charset="0"/>
            </a:endParaRPr>
          </a:p>
          <a:p>
            <a:r>
              <a:rPr lang="en-GB" dirty="0">
                <a:latin typeface="Montserrat" panose="00000500000000000000" pitchFamily="2" charset="0"/>
              </a:rPr>
              <a:t>A Consumer Duty Champion Forum, </a:t>
            </a:r>
            <a:r>
              <a:rPr lang="en-GB" b="0" i="0" dirty="0">
                <a:effectLst/>
                <a:latin typeface="Montserrat" panose="00000500000000000000" pitchFamily="2" charset="0"/>
              </a:rPr>
              <a:t>independently chaired with input from Johnny Timpson OBE, to support the sharing of ‘good practice’ more widely amongst Consumer Duty Champions and Compliance Functions</a:t>
            </a:r>
            <a:endParaRPr lang="en-GB" dirty="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A2EFF1F2-8F1D-4C37-A16D-347AC1CAA28A}" type="slidenum">
              <a:rPr lang="en-GB" smtClean="0"/>
              <a:t>4</a:t>
            </a:fld>
            <a:endParaRPr lang="en-GB"/>
          </a:p>
        </p:txBody>
      </p:sp>
    </p:spTree>
    <p:extLst>
      <p:ext uri="{BB962C8B-B14F-4D97-AF65-F5344CB8AC3E}">
        <p14:creationId xmlns:p14="http://schemas.microsoft.com/office/powerpoint/2010/main" val="94458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D386D"/>
                </a:solidFill>
                <a:latin typeface="Montserrat" panose="00000500000000000000" pitchFamily="2" charset="0"/>
              </a:rPr>
              <a:t>Joining the Alliance will also involve joining the many thousands of existing supporters of the Charter of the Financial Vulnerability Taskforce ( that continues to operate under the umbrella of the Consumer Duty Alliance)</a:t>
            </a:r>
          </a:p>
          <a:p>
            <a:endParaRPr lang="en-GB" dirty="0">
              <a:solidFill>
                <a:srgbClr val="4D386D"/>
              </a:solidFill>
              <a:latin typeface="Montserrat" panose="00000500000000000000" pitchFamily="2" charset="0"/>
            </a:endParaRPr>
          </a:p>
          <a:p>
            <a:r>
              <a:rPr lang="en-GB" dirty="0">
                <a:solidFill>
                  <a:srgbClr val="4D386D"/>
                </a:solidFill>
                <a:latin typeface="Montserrat" panose="00000500000000000000" pitchFamily="2" charset="0"/>
              </a:rPr>
              <a:t>Again you will be able to use the Charter badge and the Consumer Guide to underpin the good work you will already be doing in support of those in vulnerable circumstances.</a:t>
            </a:r>
            <a:endParaRPr lang="en-GB" b="0" i="0" dirty="0">
              <a:solidFill>
                <a:srgbClr val="4D386D"/>
              </a:solidFill>
              <a:effectLst/>
              <a:latin typeface="Montserrat" panose="00000500000000000000" pitchFamily="2" charset="0"/>
            </a:endParaRPr>
          </a:p>
          <a:p>
            <a:endParaRPr lang="en-GB" dirty="0">
              <a:solidFill>
                <a:srgbClr val="4D386D"/>
              </a:solidFill>
              <a:latin typeface="Montserrat" panose="00000500000000000000" pitchFamily="2" charset="0"/>
            </a:endParaRPr>
          </a:p>
          <a:p>
            <a:endParaRPr lang="en-GB" dirty="0">
              <a:solidFill>
                <a:srgbClr val="4D386D"/>
              </a:solidFill>
              <a:latin typeface="Montserrat" panose="00000500000000000000" pitchFamily="2" charset="0"/>
            </a:endParaRPr>
          </a:p>
          <a:p>
            <a:endParaRPr lang="en-GB" dirty="0"/>
          </a:p>
        </p:txBody>
      </p:sp>
      <p:sp>
        <p:nvSpPr>
          <p:cNvPr id="4" name="Slide Number Placeholder 3"/>
          <p:cNvSpPr>
            <a:spLocks noGrp="1"/>
          </p:cNvSpPr>
          <p:nvPr>
            <p:ph type="sldNum" sz="quarter" idx="5"/>
          </p:nvPr>
        </p:nvSpPr>
        <p:spPr/>
        <p:txBody>
          <a:bodyPr/>
          <a:lstStyle/>
          <a:p>
            <a:fld id="{A2EFF1F2-8F1D-4C37-A16D-347AC1CAA28A}" type="slidenum">
              <a:rPr lang="en-GB" smtClean="0"/>
              <a:t>5</a:t>
            </a:fld>
            <a:endParaRPr lang="en-GB"/>
          </a:p>
        </p:txBody>
      </p:sp>
    </p:spTree>
    <p:extLst>
      <p:ext uri="{BB962C8B-B14F-4D97-AF65-F5344CB8AC3E}">
        <p14:creationId xmlns:p14="http://schemas.microsoft.com/office/powerpoint/2010/main" val="303988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ontserrat" panose="00000500000000000000" pitchFamily="2" charset="0"/>
              </a:rPr>
              <a:t>You can find out more about the Alliance and the Financial Vulnerability Taskforce by going to </a:t>
            </a:r>
            <a:r>
              <a:rPr lang="en-GB" dirty="0">
                <a:latin typeface="Montserrat" panose="00000500000000000000" pitchFamily="2" charset="0"/>
                <a:hlinkClick r:id="rId3">
                  <a:extLst>
                    <a:ext uri="{A12FA001-AC4F-418D-AE19-62706E023703}">
                      <ahyp:hlinkClr xmlns:ahyp="http://schemas.microsoft.com/office/drawing/2018/hyperlinkcolor" val="tx"/>
                    </a:ext>
                  </a:extLst>
                </a:hlinkClick>
              </a:rPr>
              <a:t>www.consumerduty.org</a:t>
            </a:r>
            <a:r>
              <a:rPr lang="en-GB" dirty="0">
                <a:latin typeface="Montserrat" panose="00000500000000000000" pitchFamily="2" charset="0"/>
              </a:rPr>
              <a:t>.</a:t>
            </a:r>
          </a:p>
          <a:p>
            <a:endParaRPr lang="en-GB" dirty="0">
              <a:latin typeface="Montserrat" panose="00000500000000000000" pitchFamily="2" charset="0"/>
            </a:endParaRPr>
          </a:p>
          <a:p>
            <a:endParaRPr lang="en-GB" dirty="0">
              <a:latin typeface="Montserrat" panose="00000500000000000000" pitchFamily="2" charset="0"/>
            </a:endParaRPr>
          </a:p>
          <a:p>
            <a:endParaRPr lang="en-GB" dirty="0">
              <a:latin typeface="Montserrat" panose="00000500000000000000" pitchFamily="2" charset="0"/>
            </a:endParaRPr>
          </a:p>
          <a:p>
            <a:r>
              <a:rPr lang="en-GB" dirty="0">
                <a:latin typeface="Montserrat" panose="00000500000000000000" pitchFamily="2" charset="0"/>
              </a:rPr>
              <a:t>Thanks you for listening.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FF1F2-8F1D-4C37-A16D-347AC1CAA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16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4/14/2023</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7108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9778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4/14/2023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4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80131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4/14/2023</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24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645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33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01062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4/14/2023</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9681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4/14/2023</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3212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4/14/2023</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34511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4/14/2023</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55285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emf"/><Relationship Id="rId5" Type="http://schemas.openxmlformats.org/officeDocument/2006/relationships/image" Target="../media/image10.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company/consumer-duty-alliance/" TargetMode="External"/><Relationship Id="rId3" Type="http://schemas.openxmlformats.org/officeDocument/2006/relationships/slideLayout" Target="../slideLayouts/slideLayout2.xml"/><Relationship Id="rId7" Type="http://schemas.openxmlformats.org/officeDocument/2006/relationships/hyperlink" Target="https://twitter.com/ConsumerDuty"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hyperlink" Target="http://www.consumerduty.org/" TargetMode="External"/><Relationship Id="rId10" Type="http://schemas.openxmlformats.org/officeDocument/2006/relationships/image" Target="../media/image13.png"/><Relationship Id="rId4" Type="http://schemas.openxmlformats.org/officeDocument/2006/relationships/notesSlide" Target="../notesSlides/notesSlide6.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here of mesh and nodes">
            <a:extLst>
              <a:ext uri="{FF2B5EF4-FFF2-40B4-BE49-F238E27FC236}">
                <a16:creationId xmlns:a16="http://schemas.microsoft.com/office/drawing/2014/main" id="{4EF3825C-F74E-0009-9A5B-B38EAE82A838}"/>
              </a:ext>
            </a:extLst>
          </p:cNvPr>
          <p:cNvPicPr>
            <a:picLocks noChangeAspect="1"/>
          </p:cNvPicPr>
          <p:nvPr/>
        </p:nvPicPr>
        <p:blipFill rotWithShape="1">
          <a:blip r:embed="rId5"/>
          <a:srcRect r="-2" b="10740"/>
          <a:stretch/>
        </p:blipFill>
        <p:spPr>
          <a:xfrm>
            <a:off x="20" y="1074544"/>
            <a:ext cx="7573364" cy="5069861"/>
          </a:xfrm>
          <a:prstGeom prst="rect">
            <a:avLst/>
          </a:prstGeom>
        </p:spPr>
      </p:pic>
      <p:sp>
        <p:nvSpPr>
          <p:cNvPr id="13" name="Rectangle 1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B9AB2-204A-FEF8-A697-27E9F426D869}"/>
              </a:ext>
            </a:extLst>
          </p:cNvPr>
          <p:cNvSpPr>
            <a:spLocks noGrp="1"/>
          </p:cNvSpPr>
          <p:nvPr>
            <p:ph type="ctrTitle"/>
          </p:nvPr>
        </p:nvSpPr>
        <p:spPr>
          <a:xfrm>
            <a:off x="8313976" y="2370193"/>
            <a:ext cx="2715833" cy="1391479"/>
          </a:xfrm>
        </p:spPr>
        <p:txBody>
          <a:bodyPr anchor="b">
            <a:normAutofit fontScale="90000"/>
          </a:bodyPr>
          <a:lstStyle/>
          <a:p>
            <a:r>
              <a:rPr lang="en-GB" sz="3600" dirty="0">
                <a:solidFill>
                  <a:schemeClr val="bg1"/>
                </a:solidFill>
              </a:rPr>
              <a:t>Join the Alliance</a:t>
            </a:r>
            <a:br>
              <a:rPr lang="en-GB" sz="3600" dirty="0">
                <a:solidFill>
                  <a:schemeClr val="bg1"/>
                </a:solidFill>
              </a:rPr>
            </a:br>
            <a:br>
              <a:rPr lang="en-GB" sz="3600" dirty="0">
                <a:solidFill>
                  <a:schemeClr val="bg1"/>
                </a:solidFill>
              </a:rPr>
            </a:br>
            <a:endParaRPr lang="en-GB" sz="3600" dirty="0">
              <a:solidFill>
                <a:schemeClr val="bg1"/>
              </a:solidFill>
            </a:endParaRPr>
          </a:p>
        </p:txBody>
      </p:sp>
      <p:sp>
        <p:nvSpPr>
          <p:cNvPr id="3" name="Subtitle 2">
            <a:extLst>
              <a:ext uri="{FF2B5EF4-FFF2-40B4-BE49-F238E27FC236}">
                <a16:creationId xmlns:a16="http://schemas.microsoft.com/office/drawing/2014/main" id="{A6364548-6406-954C-DCF3-ADF8AEDCB8AF}"/>
              </a:ext>
            </a:extLst>
          </p:cNvPr>
          <p:cNvSpPr>
            <a:spLocks noGrp="1"/>
          </p:cNvSpPr>
          <p:nvPr>
            <p:ph type="subTitle" idx="1"/>
          </p:nvPr>
        </p:nvSpPr>
        <p:spPr>
          <a:xfrm>
            <a:off x="8013103" y="3396692"/>
            <a:ext cx="3751260" cy="1741404"/>
          </a:xfrm>
        </p:spPr>
        <p:txBody>
          <a:bodyPr anchor="t">
            <a:normAutofit fontScale="92500" lnSpcReduction="20000"/>
          </a:bodyPr>
          <a:lstStyle/>
          <a:p>
            <a:r>
              <a:rPr lang="en-GB" sz="2000" dirty="0">
                <a:solidFill>
                  <a:schemeClr val="bg1"/>
                </a:solidFill>
              </a:rPr>
              <a:t>A short introduction to the Consumer Duty Alliance for Financial Advisers and Firms.</a:t>
            </a:r>
          </a:p>
        </p:txBody>
      </p:sp>
      <p:sp>
        <p:nvSpPr>
          <p:cNvPr id="17" name="Rectangle 1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5D183223-C463-DF79-51F5-E2DE4E3E4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78" y="154261"/>
            <a:ext cx="2472333" cy="3613912"/>
          </a:xfrm>
          <a:prstGeom prst="rect">
            <a:avLst/>
          </a:prstGeom>
        </p:spPr>
      </p:pic>
      <p:pic>
        <p:nvPicPr>
          <p:cNvPr id="37" name="Audio 36">
            <a:hlinkClick r:id="" action="ppaction://media"/>
            <a:extLst>
              <a:ext uri="{FF2B5EF4-FFF2-40B4-BE49-F238E27FC236}">
                <a16:creationId xmlns:a16="http://schemas.microsoft.com/office/drawing/2014/main" id="{DB3422EB-6A6F-116A-0EA0-D10B427F0234}"/>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31547632"/>
      </p:ext>
    </p:extLst>
  </p:cSld>
  <p:clrMapOvr>
    <a:masterClrMapping/>
  </p:clrMapOvr>
  <mc:AlternateContent xmlns:mc="http://schemas.openxmlformats.org/markup-compatibility/2006" xmlns:p14="http://schemas.microsoft.com/office/powerpoint/2010/main">
    <mc:Choice Requires="p14">
      <p:transition spd="slow" p14:dur="2000" advTm="22160"/>
    </mc:Choice>
    <mc:Fallback xmlns="">
      <p:transition spd="slow" advTm="22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3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32">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4">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027A543-98C2-1506-1821-C1F1D32689F9}"/>
              </a:ext>
            </a:extLst>
          </p:cNvPr>
          <p:cNvSpPr>
            <a:spLocks noGrp="1"/>
          </p:cNvSpPr>
          <p:nvPr>
            <p:ph idx="1"/>
          </p:nvPr>
        </p:nvSpPr>
        <p:spPr>
          <a:xfrm>
            <a:off x="4921857" y="1205619"/>
            <a:ext cx="6627226" cy="4568975"/>
          </a:xfrm>
        </p:spPr>
        <p:txBody>
          <a:bodyPr anchor="t">
            <a:normAutofit fontScale="77500" lnSpcReduction="20000"/>
          </a:bodyPr>
          <a:lstStyle/>
          <a:p>
            <a:pPr marL="457200" indent="-457200">
              <a:buFont typeface="Arial" panose="020B0604020202020204" pitchFamily="34" charset="0"/>
              <a:buChar char="•"/>
            </a:pPr>
            <a:r>
              <a:rPr lang="en-GB" sz="3200" b="0" i="0" dirty="0">
                <a:solidFill>
                  <a:srgbClr val="4D386D"/>
                </a:solidFill>
                <a:effectLst/>
                <a:latin typeface="Montserrat" panose="00000500000000000000" pitchFamily="2" charset="0"/>
              </a:rPr>
              <a:t>A non-commercial professional body</a:t>
            </a:r>
          </a:p>
          <a:p>
            <a:pPr marL="457200" indent="-457200">
              <a:buFont typeface="Arial" panose="020B0604020202020204" pitchFamily="34" charset="0"/>
              <a:buChar char="•"/>
            </a:pPr>
            <a:r>
              <a:rPr lang="en-GB" sz="3200" b="0" i="0" dirty="0">
                <a:solidFill>
                  <a:srgbClr val="4D386D"/>
                </a:solidFill>
                <a:effectLst/>
                <a:latin typeface="Montserrat" panose="00000500000000000000" pitchFamily="2" charset="0"/>
              </a:rPr>
              <a:t>Free to join</a:t>
            </a:r>
          </a:p>
          <a:p>
            <a:pPr marL="457200" indent="-457200">
              <a:buFont typeface="Arial" panose="020B0604020202020204" pitchFamily="34" charset="0"/>
              <a:buChar char="•"/>
            </a:pPr>
            <a:r>
              <a:rPr lang="en-GB" sz="3200" b="0" i="0" dirty="0">
                <a:solidFill>
                  <a:srgbClr val="4D386D"/>
                </a:solidFill>
                <a:effectLst/>
                <a:latin typeface="Montserrat" panose="00000500000000000000" pitchFamily="2" charset="0"/>
              </a:rPr>
              <a:t>Share and learn from best practice</a:t>
            </a:r>
          </a:p>
          <a:p>
            <a:pPr marL="457200" indent="-457200">
              <a:buFont typeface="Arial" panose="020B0604020202020204" pitchFamily="34" charset="0"/>
              <a:buChar char="•"/>
            </a:pPr>
            <a:r>
              <a:rPr lang="en-GB" sz="3200" b="0" dirty="0">
                <a:solidFill>
                  <a:srgbClr val="4D386D"/>
                </a:solidFill>
                <a:latin typeface="Montserrat" panose="00000500000000000000" pitchFamily="2" charset="0"/>
              </a:rPr>
              <a:t>An independent voice for the sector</a:t>
            </a:r>
          </a:p>
          <a:p>
            <a:pPr marL="457200" indent="-457200">
              <a:buFont typeface="Arial" panose="020B0604020202020204" pitchFamily="34" charset="0"/>
              <a:buChar char="•"/>
            </a:pPr>
            <a:r>
              <a:rPr lang="en-GB" sz="3200" b="0" dirty="0">
                <a:solidFill>
                  <a:srgbClr val="4D386D"/>
                </a:solidFill>
                <a:latin typeface="Montserrat" panose="00000500000000000000" pitchFamily="2" charset="0"/>
              </a:rPr>
              <a:t>It’s all about YOU.</a:t>
            </a:r>
          </a:p>
          <a:p>
            <a:pPr algn="ctr"/>
            <a:endParaRPr lang="en-GB" sz="3200" b="0" i="0" dirty="0">
              <a:solidFill>
                <a:srgbClr val="4D386D"/>
              </a:solidFill>
              <a:effectLst/>
              <a:latin typeface="Montserrat" panose="00000500000000000000" pitchFamily="2" charset="0"/>
            </a:endParaRPr>
          </a:p>
          <a:p>
            <a:pPr algn="l"/>
            <a:endParaRPr lang="en-GB" b="0" i="0" dirty="0">
              <a:solidFill>
                <a:srgbClr val="4D386D"/>
              </a:solidFill>
              <a:effectLst/>
              <a:latin typeface="Montserrat" panose="00000500000000000000" pitchFamily="2" charset="0"/>
            </a:endParaRPr>
          </a:p>
          <a:p>
            <a:endParaRPr lang="en-US" dirty="0"/>
          </a:p>
        </p:txBody>
      </p:sp>
      <p:sp>
        <p:nvSpPr>
          <p:cNvPr id="50" name="Rectangle 40">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60906882-EDD6-2DA4-1964-1E3E98A12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17" y="1371555"/>
            <a:ext cx="2960089" cy="4284000"/>
          </a:xfrm>
          <a:prstGeom prst="rect">
            <a:avLst/>
          </a:prstGeom>
        </p:spPr>
      </p:pic>
      <p:pic>
        <p:nvPicPr>
          <p:cNvPr id="24" name="Audio 23">
            <a:hlinkClick r:id="" action="ppaction://media"/>
            <a:extLst>
              <a:ext uri="{FF2B5EF4-FFF2-40B4-BE49-F238E27FC236}">
                <a16:creationId xmlns:a16="http://schemas.microsoft.com/office/drawing/2014/main" id="{5336D882-8537-7ABA-50B1-43A275CD848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6538344"/>
      </p:ext>
    </p:extLst>
  </p:cSld>
  <p:clrMapOvr>
    <a:masterClrMapping/>
  </p:clrMapOvr>
  <mc:AlternateContent xmlns:mc="http://schemas.openxmlformats.org/markup-compatibility/2006" xmlns:p14="http://schemas.microsoft.com/office/powerpoint/2010/main">
    <mc:Choice Requires="p14">
      <p:transition spd="slow" p14:dur="2000" advTm="68022"/>
    </mc:Choice>
    <mc:Fallback xmlns="">
      <p:transition spd="slow" advTm="68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ext, businesscard, clipart&#10;&#10;Description automatically generated">
            <a:extLst>
              <a:ext uri="{FF2B5EF4-FFF2-40B4-BE49-F238E27FC236}">
                <a16:creationId xmlns:a16="http://schemas.microsoft.com/office/drawing/2014/main" id="{6FAEEBA7-9126-5070-4EF1-73DA4CC7E12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5781" y="504320"/>
            <a:ext cx="2958984" cy="4931643"/>
          </a:xfrm>
          <a:prstGeom prst="rect">
            <a:avLst/>
          </a:prstGeom>
        </p:spPr>
      </p:pic>
      <p:pic>
        <p:nvPicPr>
          <p:cNvPr id="10" name="Picture 9" descr="A picture containing text, businesscard&#10;&#10;Description automatically generated">
            <a:extLst>
              <a:ext uri="{FF2B5EF4-FFF2-40B4-BE49-F238E27FC236}">
                <a16:creationId xmlns:a16="http://schemas.microsoft.com/office/drawing/2014/main" id="{BD7A754C-75F8-CE09-6FFB-64300FE767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363" y="504320"/>
            <a:ext cx="2971314" cy="4931644"/>
          </a:xfrm>
          <a:prstGeom prst="rect">
            <a:avLst/>
          </a:prstGeom>
        </p:spPr>
      </p:pic>
      <p:sp>
        <p:nvSpPr>
          <p:cNvPr id="17" name="Rectangle 16">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30B278-9D34-0A42-3240-F33448B3B778}"/>
              </a:ext>
            </a:extLst>
          </p:cNvPr>
          <p:cNvPicPr>
            <a:picLocks noChangeAspect="1"/>
          </p:cNvPicPr>
          <p:nvPr/>
        </p:nvPicPr>
        <p:blipFill>
          <a:blip r:embed="rId7"/>
          <a:stretch>
            <a:fillRect/>
          </a:stretch>
        </p:blipFill>
        <p:spPr>
          <a:xfrm>
            <a:off x="7381275" y="1152937"/>
            <a:ext cx="2699225" cy="3815885"/>
          </a:xfrm>
          <a:prstGeom prst="rect">
            <a:avLst/>
          </a:prstGeom>
          <a:ln>
            <a:solidFill>
              <a:schemeClr val="tx1"/>
            </a:solidFill>
          </a:ln>
        </p:spPr>
      </p:pic>
      <p:pic>
        <p:nvPicPr>
          <p:cNvPr id="7" name="Audio 6">
            <a:hlinkClick r:id="" action="ppaction://media"/>
            <a:extLst>
              <a:ext uri="{FF2B5EF4-FFF2-40B4-BE49-F238E27FC236}">
                <a16:creationId xmlns:a16="http://schemas.microsoft.com/office/drawing/2014/main" id="{BBAAE8AE-9057-2C4A-F537-1E0280AE8F1E}"/>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75001927"/>
      </p:ext>
    </p:extLst>
  </p:cSld>
  <p:clrMapOvr>
    <a:masterClrMapping/>
  </p:clrMapOvr>
  <mc:AlternateContent xmlns:mc="http://schemas.openxmlformats.org/markup-compatibility/2006" xmlns:p14="http://schemas.microsoft.com/office/powerpoint/2010/main">
    <mc:Choice Requires="p14">
      <p:transition spd="slow" p14:dur="2000" advTm="35803"/>
    </mc:Choice>
    <mc:Fallback xmlns="">
      <p:transition spd="slow" advTm="35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0E12-6940-3249-0F13-D82D66F74677}"/>
              </a:ext>
            </a:extLst>
          </p:cNvPr>
          <p:cNvSpPr>
            <a:spLocks noGrp="1"/>
          </p:cNvSpPr>
          <p:nvPr>
            <p:ph type="title"/>
          </p:nvPr>
        </p:nvSpPr>
        <p:spPr/>
        <p:txBody>
          <a:bodyPr/>
          <a:lstStyle/>
          <a:p>
            <a:endParaRPr lang="en-GB"/>
          </a:p>
        </p:txBody>
      </p:sp>
      <p:pic>
        <p:nvPicPr>
          <p:cNvPr id="4" name="Picture 3" descr="Logo&#10;&#10;Description automatically generated">
            <a:extLst>
              <a:ext uri="{FF2B5EF4-FFF2-40B4-BE49-F238E27FC236}">
                <a16:creationId xmlns:a16="http://schemas.microsoft.com/office/drawing/2014/main" id="{2E6381AB-81DB-696A-8094-E4A0CBF026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17" y="1371555"/>
            <a:ext cx="2960089" cy="4284000"/>
          </a:xfrm>
          <a:prstGeom prst="rect">
            <a:avLst/>
          </a:prstGeom>
        </p:spPr>
      </p:pic>
      <p:pic>
        <p:nvPicPr>
          <p:cNvPr id="1026" name="Picture 2" descr="Ian McKenna">
            <a:extLst>
              <a:ext uri="{FF2B5EF4-FFF2-40B4-BE49-F238E27FC236}">
                <a16:creationId xmlns:a16="http://schemas.microsoft.com/office/drawing/2014/main" id="{A17B35D3-28F3-98CC-E096-DE21234B8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781" y="934926"/>
            <a:ext cx="1231106" cy="1231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901CF2-13FC-CD38-AB7B-931FFE00BCD0}"/>
              </a:ext>
            </a:extLst>
          </p:cNvPr>
          <p:cNvSpPr txBox="1"/>
          <p:nvPr/>
        </p:nvSpPr>
        <p:spPr>
          <a:xfrm>
            <a:off x="7086600" y="924987"/>
            <a:ext cx="4693914" cy="1231106"/>
          </a:xfrm>
          <a:prstGeom prst="rect">
            <a:avLst/>
          </a:prstGeom>
          <a:noFill/>
        </p:spPr>
        <p:txBody>
          <a:bodyPr wrap="none" rtlCol="0">
            <a:spAutoFit/>
          </a:bodyPr>
          <a:lstStyle/>
          <a:p>
            <a:r>
              <a:rPr lang="en-GB" sz="2000" b="1" dirty="0">
                <a:latin typeface="Montserrat" panose="00000500000000000000" pitchFamily="2" charset="0"/>
              </a:rPr>
              <a:t>Technology Forum</a:t>
            </a:r>
          </a:p>
          <a:p>
            <a:r>
              <a:rPr lang="en-GB" dirty="0">
                <a:latin typeface="Montserrat" panose="00000500000000000000" pitchFamily="2" charset="0"/>
              </a:rPr>
              <a:t>Chair – </a:t>
            </a:r>
            <a:r>
              <a:rPr lang="en-GB" b="1" dirty="0">
                <a:solidFill>
                  <a:schemeClr val="accent2">
                    <a:lumMod val="50000"/>
                  </a:schemeClr>
                </a:solidFill>
                <a:latin typeface="Montserrat" panose="00000500000000000000" pitchFamily="2" charset="0"/>
              </a:rPr>
              <a:t>IAN MCKENNA</a:t>
            </a:r>
            <a:r>
              <a:rPr lang="en-GB" dirty="0"/>
              <a:t> </a:t>
            </a:r>
          </a:p>
          <a:p>
            <a:r>
              <a:rPr lang="en-GB" b="0" i="0" dirty="0">
                <a:solidFill>
                  <a:srgbClr val="4D386D"/>
                </a:solidFill>
                <a:effectLst/>
                <a:latin typeface="Montserrat" panose="00000500000000000000" pitchFamily="2" charset="0"/>
              </a:rPr>
              <a:t>CEO of Financial Technology Research </a:t>
            </a:r>
          </a:p>
          <a:p>
            <a:r>
              <a:rPr lang="en-GB" b="0" i="0" dirty="0">
                <a:solidFill>
                  <a:srgbClr val="4D386D"/>
                </a:solidFill>
                <a:effectLst/>
                <a:latin typeface="Montserrat" panose="00000500000000000000" pitchFamily="2" charset="0"/>
              </a:rPr>
              <a:t>Centre (FTRC) </a:t>
            </a:r>
            <a:endParaRPr lang="en-GB" dirty="0"/>
          </a:p>
        </p:txBody>
      </p:sp>
      <p:pic>
        <p:nvPicPr>
          <p:cNvPr id="1028" name="Picture 4" descr="Nick Cann BEM">
            <a:extLst>
              <a:ext uri="{FF2B5EF4-FFF2-40B4-BE49-F238E27FC236}">
                <a16:creationId xmlns:a16="http://schemas.microsoft.com/office/drawing/2014/main" id="{972DF8F3-AA39-43B9-B529-63BBDF4BE0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1144" y="2674144"/>
            <a:ext cx="1231106" cy="12311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36C4FA-3AD8-66A6-EAEE-A5E9E4E5E591}"/>
              </a:ext>
            </a:extLst>
          </p:cNvPr>
          <p:cNvSpPr txBox="1"/>
          <p:nvPr/>
        </p:nvSpPr>
        <p:spPr>
          <a:xfrm>
            <a:off x="7086600" y="2674144"/>
            <a:ext cx="3650358" cy="954107"/>
          </a:xfrm>
          <a:prstGeom prst="rect">
            <a:avLst/>
          </a:prstGeom>
          <a:noFill/>
        </p:spPr>
        <p:txBody>
          <a:bodyPr wrap="none" rtlCol="0">
            <a:spAutoFit/>
          </a:bodyPr>
          <a:lstStyle/>
          <a:p>
            <a:r>
              <a:rPr lang="en-GB" sz="2000" b="1" dirty="0">
                <a:latin typeface="Montserrat" panose="00000500000000000000" pitchFamily="2" charset="0"/>
              </a:rPr>
              <a:t>Financial Planning Forum</a:t>
            </a:r>
          </a:p>
          <a:p>
            <a:r>
              <a:rPr lang="en-GB" dirty="0">
                <a:latin typeface="Montserrat" panose="00000500000000000000" pitchFamily="2" charset="0"/>
              </a:rPr>
              <a:t>Chair – </a:t>
            </a:r>
            <a:r>
              <a:rPr lang="en-GB" b="1" cap="all" dirty="0">
                <a:solidFill>
                  <a:srgbClr val="4D386D"/>
                </a:solidFill>
                <a:effectLst/>
                <a:latin typeface="Montserrat" panose="00000500000000000000" pitchFamily="2" charset="0"/>
              </a:rPr>
              <a:t>Nick CANN </a:t>
            </a:r>
            <a:r>
              <a:rPr lang="en-GB" cap="all" dirty="0">
                <a:solidFill>
                  <a:srgbClr val="4D386D"/>
                </a:solidFill>
                <a:effectLst/>
                <a:latin typeface="Montserrat" panose="00000500000000000000" pitchFamily="2" charset="0"/>
              </a:rPr>
              <a:t>BEM</a:t>
            </a:r>
          </a:p>
          <a:p>
            <a:r>
              <a:rPr lang="en-GB" dirty="0"/>
              <a:t> </a:t>
            </a:r>
          </a:p>
        </p:txBody>
      </p:sp>
      <p:sp>
        <p:nvSpPr>
          <p:cNvPr id="7" name="TextBox 6">
            <a:extLst>
              <a:ext uri="{FF2B5EF4-FFF2-40B4-BE49-F238E27FC236}">
                <a16:creationId xmlns:a16="http://schemas.microsoft.com/office/drawing/2014/main" id="{2BEEEF8A-E4CC-3873-4669-EEA4A0D52D4B}"/>
              </a:ext>
            </a:extLst>
          </p:cNvPr>
          <p:cNvSpPr txBox="1"/>
          <p:nvPr/>
        </p:nvSpPr>
        <p:spPr>
          <a:xfrm>
            <a:off x="5261421" y="4224854"/>
            <a:ext cx="4724370" cy="954107"/>
          </a:xfrm>
          <a:prstGeom prst="rect">
            <a:avLst/>
          </a:prstGeom>
          <a:noFill/>
        </p:spPr>
        <p:txBody>
          <a:bodyPr wrap="none" rtlCol="0">
            <a:spAutoFit/>
          </a:bodyPr>
          <a:lstStyle/>
          <a:p>
            <a:r>
              <a:rPr lang="en-GB" sz="2000" b="1" dirty="0">
                <a:latin typeface="Montserrat" panose="00000500000000000000" pitchFamily="2" charset="0"/>
              </a:rPr>
              <a:t>Consumer Duty Champion Forum</a:t>
            </a:r>
          </a:p>
          <a:p>
            <a:r>
              <a:rPr lang="en-GB" dirty="0">
                <a:latin typeface="Montserrat" panose="00000500000000000000" pitchFamily="2" charset="0"/>
              </a:rPr>
              <a:t>Chair – TBC</a:t>
            </a:r>
            <a:endParaRPr lang="en-GB" cap="all" dirty="0">
              <a:solidFill>
                <a:srgbClr val="4D386D"/>
              </a:solidFill>
              <a:effectLst/>
              <a:latin typeface="Montserrat" panose="00000500000000000000" pitchFamily="2" charset="0"/>
            </a:endParaRPr>
          </a:p>
          <a:p>
            <a:r>
              <a:rPr lang="en-GB" dirty="0"/>
              <a:t> </a:t>
            </a:r>
          </a:p>
        </p:txBody>
      </p:sp>
      <p:pic>
        <p:nvPicPr>
          <p:cNvPr id="14" name="Audio 13">
            <a:hlinkClick r:id="" action="ppaction://media"/>
            <a:extLst>
              <a:ext uri="{FF2B5EF4-FFF2-40B4-BE49-F238E27FC236}">
                <a16:creationId xmlns:a16="http://schemas.microsoft.com/office/drawing/2014/main" id="{CEF4AC5A-0B49-D635-8FFC-B41020E4950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83394205"/>
      </p:ext>
    </p:extLst>
  </p:cSld>
  <p:clrMapOvr>
    <a:masterClrMapping/>
  </p:clrMapOvr>
  <mc:AlternateContent xmlns:mc="http://schemas.openxmlformats.org/markup-compatibility/2006" xmlns:p14="http://schemas.microsoft.com/office/powerpoint/2010/main">
    <mc:Choice Requires="p14">
      <p:transition spd="slow" p14:dur="2000" advTm="55719"/>
    </mc:Choice>
    <mc:Fallback xmlns="">
      <p:transition spd="slow" advTm="55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A picture containing text, sign&#10;&#10;Description automatically generated">
            <a:extLst>
              <a:ext uri="{FF2B5EF4-FFF2-40B4-BE49-F238E27FC236}">
                <a16:creationId xmlns:a16="http://schemas.microsoft.com/office/drawing/2014/main" id="{B1ED027A-1A8D-2768-7E2D-B0C804DD0EE5}"/>
              </a:ext>
            </a:extLst>
          </p:cNvPr>
          <p:cNvPicPr>
            <a:picLocks noChangeAspect="1"/>
          </p:cNvPicPr>
          <p:nvPr/>
        </p:nvPicPr>
        <p:blipFill rotWithShape="1">
          <a:blip r:embed="rId5">
            <a:extLst>
              <a:ext uri="{28A0092B-C50C-407E-A947-70E740481C1C}">
                <a14:useLocalDpi xmlns:a14="http://schemas.microsoft.com/office/drawing/2010/main" val="0"/>
              </a:ext>
            </a:extLst>
          </a:blip>
          <a:srcRect r="3" b="6005"/>
          <a:stretch/>
        </p:blipFill>
        <p:spPr>
          <a:xfrm>
            <a:off x="616226" y="1018641"/>
            <a:ext cx="3456553" cy="4178890"/>
          </a:xfrm>
          <a:prstGeom prst="rect">
            <a:avLst/>
          </a:prstGeom>
        </p:spPr>
      </p:pic>
      <p:pic>
        <p:nvPicPr>
          <p:cNvPr id="12" name="Picture 11">
            <a:extLst>
              <a:ext uri="{FF2B5EF4-FFF2-40B4-BE49-F238E27FC236}">
                <a16:creationId xmlns:a16="http://schemas.microsoft.com/office/drawing/2014/main" id="{C87064C9-EBD3-AAD5-B115-601E2BF23734}"/>
              </a:ext>
            </a:extLst>
          </p:cNvPr>
          <p:cNvPicPr>
            <a:picLocks noChangeAspect="1"/>
          </p:cNvPicPr>
          <p:nvPr/>
        </p:nvPicPr>
        <p:blipFill>
          <a:blip r:embed="rId6"/>
          <a:stretch>
            <a:fillRect/>
          </a:stretch>
        </p:blipFill>
        <p:spPr>
          <a:xfrm>
            <a:off x="4285056" y="1018641"/>
            <a:ext cx="5882091" cy="4178890"/>
          </a:xfrm>
          <a:prstGeom prst="rect">
            <a:avLst/>
          </a:prstGeom>
          <a:ln>
            <a:solidFill>
              <a:schemeClr val="tx1"/>
            </a:solidFill>
          </a:ln>
        </p:spPr>
      </p:pic>
      <p:pic>
        <p:nvPicPr>
          <p:cNvPr id="5" name="Audio 4">
            <a:hlinkClick r:id="" action="ppaction://media"/>
            <a:extLst>
              <a:ext uri="{FF2B5EF4-FFF2-40B4-BE49-F238E27FC236}">
                <a16:creationId xmlns:a16="http://schemas.microsoft.com/office/drawing/2014/main" id="{8F8B83FC-864E-92AB-3578-1FBD8A9FCD8B}"/>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1439419"/>
      </p:ext>
    </p:extLst>
  </p:cSld>
  <p:clrMapOvr>
    <a:masterClrMapping/>
  </p:clrMapOvr>
  <mc:AlternateContent xmlns:mc="http://schemas.openxmlformats.org/markup-compatibility/2006" xmlns:p14="http://schemas.microsoft.com/office/powerpoint/2010/main">
    <mc:Choice Requires="p14">
      <p:transition spd="slow" p14:dur="2000" advTm="30854"/>
    </mc:Choice>
    <mc:Fallback xmlns="">
      <p:transition spd="slow" advTm="30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77CD-FEFD-BAC7-095A-1BC64F11026A}"/>
              </a:ext>
            </a:extLst>
          </p:cNvPr>
          <p:cNvSpPr>
            <a:spLocks noGrp="1"/>
          </p:cNvSpPr>
          <p:nvPr>
            <p:ph type="title"/>
          </p:nvPr>
        </p:nvSpPr>
        <p:spPr/>
        <p:txBody>
          <a:bodyPr/>
          <a:lstStyle/>
          <a:p>
            <a:pPr algn="ctr"/>
            <a:r>
              <a:rPr lang="en-GB" dirty="0"/>
              <a:t>Join the Alliance</a:t>
            </a: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A0796511-9849-B5B8-1966-8BEE8D50688E}"/>
              </a:ext>
            </a:extLst>
          </p:cNvPr>
          <p:cNvSpPr>
            <a:spLocks noGrp="1"/>
          </p:cNvSpPr>
          <p:nvPr>
            <p:ph idx="1"/>
          </p:nvPr>
        </p:nvSpPr>
        <p:spPr>
          <a:xfrm>
            <a:off x="5376670" y="2548488"/>
            <a:ext cx="6172412" cy="1510748"/>
          </a:xfrm>
        </p:spPr>
        <p:txBody>
          <a:bodyPr>
            <a:normAutofit fontScale="92500" lnSpcReduction="10000"/>
          </a:bodyPr>
          <a:lstStyle/>
          <a:p>
            <a:endParaRPr lang="en-GB" sz="3200" dirty="0">
              <a:latin typeface="Arial" panose="020B0604020202020204" pitchFamily="34" charset="0"/>
              <a:cs typeface="Arial" panose="020B0604020202020204" pitchFamily="34" charset="0"/>
              <a:hlinkClick r:id="rId5"/>
            </a:endParaRPr>
          </a:p>
          <a:p>
            <a:r>
              <a:rPr lang="en-GB" sz="3200" dirty="0">
                <a:latin typeface="Arial" panose="020B0604020202020204" pitchFamily="34" charset="0"/>
                <a:cs typeface="Arial" panose="020B0604020202020204" pitchFamily="34" charset="0"/>
                <a:hlinkClick r:id="rId5"/>
              </a:rPr>
              <a:t>www.consumerduty.org</a:t>
            </a:r>
            <a:endParaRPr lang="en-GB" sz="3200" dirty="0">
              <a:latin typeface="Arial" panose="020B0604020202020204" pitchFamily="34" charset="0"/>
              <a:cs typeface="Arial" panose="020B0604020202020204" pitchFamily="34" charset="0"/>
            </a:endParaRPr>
          </a:p>
          <a:p>
            <a:endParaRPr lang="en-GB" sz="3200" dirty="0"/>
          </a:p>
          <a:p>
            <a:endParaRPr lang="en-GB" sz="3200" dirty="0"/>
          </a:p>
          <a:p>
            <a:endParaRPr lang="en-GB" sz="3200" dirty="0"/>
          </a:p>
        </p:txBody>
      </p:sp>
      <p:pic>
        <p:nvPicPr>
          <p:cNvPr id="4" name="Picture 3" descr="Logo&#10;&#10;Description automatically generated">
            <a:extLst>
              <a:ext uri="{FF2B5EF4-FFF2-40B4-BE49-F238E27FC236}">
                <a16:creationId xmlns:a16="http://schemas.microsoft.com/office/drawing/2014/main" id="{B943F0A6-C016-1595-1E99-0495F591F1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734" y="2516887"/>
            <a:ext cx="2512339" cy="3636000"/>
          </a:xfrm>
          <a:prstGeom prst="rect">
            <a:avLst/>
          </a:prstGeom>
        </p:spPr>
      </p:pic>
      <p:sp>
        <p:nvSpPr>
          <p:cNvPr id="6" name="TextBox 5">
            <a:extLst>
              <a:ext uri="{FF2B5EF4-FFF2-40B4-BE49-F238E27FC236}">
                <a16:creationId xmlns:a16="http://schemas.microsoft.com/office/drawing/2014/main" id="{27E63911-C4AD-CBCB-DC58-0A80E4D230C2}"/>
              </a:ext>
            </a:extLst>
          </p:cNvPr>
          <p:cNvSpPr txBox="1"/>
          <p:nvPr/>
        </p:nvSpPr>
        <p:spPr>
          <a:xfrm>
            <a:off x="7441755" y="3883681"/>
            <a:ext cx="4258937"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Consumer Duty</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Consumer Duty Alliance</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52" name="Picture 4" descr="Twitter - Wikipedia">
            <a:extLst>
              <a:ext uri="{FF2B5EF4-FFF2-40B4-BE49-F238E27FC236}">
                <a16:creationId xmlns:a16="http://schemas.microsoft.com/office/drawing/2014/main" id="{567D7D1F-388E-0926-4997-EA2B4F7D1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8280" y="3697357"/>
            <a:ext cx="959723" cy="7926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nkedIn (@LinkedIn) / Twitter">
            <a:extLst>
              <a:ext uri="{FF2B5EF4-FFF2-40B4-BE49-F238E27FC236}">
                <a16:creationId xmlns:a16="http://schemas.microsoft.com/office/drawing/2014/main" id="{D6819314-E13C-E33F-4D91-D157D69AB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8280" y="4760844"/>
            <a:ext cx="1000539" cy="1000539"/>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a:extLst>
              <a:ext uri="{FF2B5EF4-FFF2-40B4-BE49-F238E27FC236}">
                <a16:creationId xmlns:a16="http://schemas.microsoft.com/office/drawing/2014/main" id="{18466BCC-F41D-ED6F-CDFC-90046C59C175}"/>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24860728"/>
      </p:ext>
    </p:extLst>
  </p:cSld>
  <p:clrMapOvr>
    <a:masterClrMapping/>
  </p:clrMapOvr>
  <mc:AlternateContent xmlns:mc="http://schemas.openxmlformats.org/markup-compatibility/2006" xmlns:p14="http://schemas.microsoft.com/office/powerpoint/2010/main">
    <mc:Choice Requires="p14">
      <p:transition spd="slow" p14:dur="2000" advTm="21659"/>
    </mc:Choice>
    <mc:Fallback xmlns="">
      <p:transition spd="slow" advTm="21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Shoji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606</Words>
  <Application>Microsoft Office PowerPoint</Application>
  <PresentationFormat>Widescreen</PresentationFormat>
  <Paragraphs>66</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Meiryo</vt:lpstr>
      <vt:lpstr>Arial</vt:lpstr>
      <vt:lpstr>Calibri</vt:lpstr>
      <vt:lpstr>Corbel</vt:lpstr>
      <vt:lpstr>Montserrat</vt:lpstr>
      <vt:lpstr>ShojiVTI</vt:lpstr>
      <vt:lpstr>Join the Alliance  </vt:lpstr>
      <vt:lpstr>PowerPoint Presentation</vt:lpstr>
      <vt:lpstr>PowerPoint Presentation</vt:lpstr>
      <vt:lpstr>PowerPoint Presentation</vt:lpstr>
      <vt:lpstr>PowerPoint Presentation</vt:lpstr>
      <vt:lpstr>Join the Alliance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the Alliance</dc:title>
  <dc:creator>Anthony Miles</dc:creator>
  <cp:lastModifiedBy>Andrew Taylor</cp:lastModifiedBy>
  <cp:revision>2</cp:revision>
  <dcterms:created xsi:type="dcterms:W3CDTF">2023-04-03T09:36:25Z</dcterms:created>
  <dcterms:modified xsi:type="dcterms:W3CDTF">2023-04-14T12:56:23Z</dcterms:modified>
</cp:coreProperties>
</file>